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</p:sldIdLst>
  <p:sldSz cy="6858000" cx="12192000"/>
  <p:notesSz cx="6858000" cy="9144000"/>
  <p:embeddedFontLst>
    <p:embeddedFont>
      <p:font typeface="Anton"/>
      <p:regular r:id="rId25"/>
    </p:embeddedFont>
    <p:embeddedFont>
      <p:font typeface="Fira Sans"/>
      <p:regular r:id="rId26"/>
      <p:bold r:id="rId27"/>
      <p:italic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30" roundtripDataSignature="AMtx7miluYvdCxKqk961I+khg5V6i7tCd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FiraSans-regular.fntdata"/><Relationship Id="rId25" Type="http://schemas.openxmlformats.org/officeDocument/2006/relationships/font" Target="fonts/Anton-regular.fntdata"/><Relationship Id="rId28" Type="http://schemas.openxmlformats.org/officeDocument/2006/relationships/font" Target="fonts/FiraSans-italic.fntdata"/><Relationship Id="rId27" Type="http://schemas.openxmlformats.org/officeDocument/2006/relationships/font" Target="fonts/FiraSans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FiraSans-bold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0" Type="http://customschemas.google.com/relationships/presentationmetadata" Target="meta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877eb3b42f_0_2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2877eb3b42f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877eb3b42f_0_8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2877eb3b42f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877eb3b42f_0_10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2877eb3b42f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fd8d5585ff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g2fd8d5585ff_0_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2877eb3b42f_0_3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2877eb3b42f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877eb3b42f_0_4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2877eb3b42f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877eb3b42f_0_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2877eb3b42f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877eb3b42f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2877eb3b42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877eb3b42f_0_4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877eb3b42f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877eb3b42f_0_7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2877eb3b42f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877eb3b42f_0_7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2877eb3b42f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投影片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2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12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及直排文字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1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直排標題及文字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2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2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2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及內容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1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章節標題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4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4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兩個內容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5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15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比較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6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6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16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16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16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1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只有標題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空白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含標題的內容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9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19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含標題的圖片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0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0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Relationship Id="rId4" Type="http://schemas.openxmlformats.org/officeDocument/2006/relationships/image" Target="../media/image7.png"/><Relationship Id="rId5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877eb3b42f_0_28"/>
          <p:cNvSpPr txBox="1"/>
          <p:nvPr>
            <p:ph type="ctrTitle"/>
          </p:nvPr>
        </p:nvSpPr>
        <p:spPr>
          <a:xfrm>
            <a:off x="1659950" y="2055950"/>
            <a:ext cx="9144000" cy="1975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lt1"/>
                </a:solidFill>
              </a:rPr>
              <a:t>Steam 市場洞察：銷售策略分析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877eb3b42f_0_8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lt1"/>
                </a:solidFill>
              </a:rPr>
              <a:t>資料收集</a:t>
            </a:r>
            <a:endParaRPr/>
          </a:p>
        </p:txBody>
      </p:sp>
      <p:sp>
        <p:nvSpPr>
          <p:cNvPr id="162" name="Google Shape;162;g2877eb3b42f_0_85"/>
          <p:cNvSpPr txBox="1"/>
          <p:nvPr>
            <p:ph idx="1" type="body"/>
          </p:nvPr>
        </p:nvSpPr>
        <p:spPr>
          <a:xfrm>
            <a:off x="838200" y="1825625"/>
            <a:ext cx="52953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lt1"/>
                </a:solidFill>
              </a:rPr>
              <a:t>社群活躍度:</a:t>
            </a:r>
            <a:endParaRPr>
              <a:solidFill>
                <a:schemeClr val="lt1"/>
              </a:solidFill>
            </a:endParaRPr>
          </a:p>
          <a:p>
            <a:pPr indent="45720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lt1"/>
                </a:solidFill>
              </a:rPr>
              <a:t>GameFAQs: 發文頻率</a:t>
            </a:r>
            <a:endParaRPr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lt1"/>
                </a:solidFill>
              </a:rPr>
              <a:t>Twitch 活躍度 (每月觀看時數、觀 看人數、人數峰值)</a:t>
            </a:r>
            <a:endParaRPr>
              <a:solidFill>
                <a:schemeClr val="lt1"/>
              </a:solidFill>
            </a:endParaRPr>
          </a:p>
          <a:p>
            <a:pPr indent="45720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lt1"/>
                </a:solidFill>
              </a:rPr>
              <a:t>官方活躍度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lt1"/>
                </a:solidFill>
              </a:rPr>
              <a:t>	Steam社群官方貼文頻率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lt1"/>
                </a:solidFill>
              </a:rPr>
              <a:t>	Youtube官方內容發布頻率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63" name="Google Shape;163;g2877eb3b42f_0_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00100" y="234475"/>
            <a:ext cx="5753699" cy="31162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g2877eb3b42f_0_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70325" y="2030281"/>
            <a:ext cx="5753701" cy="25715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g2877eb3b42f_0_8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71494" y="3594588"/>
            <a:ext cx="5882299" cy="31913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zh-TW">
                <a:solidFill>
                  <a:schemeClr val="lt1"/>
                </a:solidFill>
              </a:rPr>
              <a:t>研究目的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71" name="Google Shape;171;p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</a:pPr>
            <a:r>
              <a:rPr lang="zh-TW">
                <a:solidFill>
                  <a:schemeClr val="lt1"/>
                </a:solidFill>
              </a:rPr>
              <a:t>分析各種影響玩家持續參與的因素，了解它們之間的相互影響。</a:t>
            </a:r>
            <a:endParaRPr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</a:pPr>
            <a:r>
              <a:rPr lang="zh-TW">
                <a:solidFill>
                  <a:schemeClr val="lt1"/>
                </a:solidFill>
              </a:rPr>
              <a:t>找出能夠提升玩家留存率的關鍵策略。</a:t>
            </a:r>
            <a:endParaRPr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</a:pPr>
            <a:r>
              <a:rPr lang="zh-TW">
                <a:solidFill>
                  <a:schemeClr val="lt1"/>
                </a:solidFill>
              </a:rPr>
              <a:t>為遊戲開發者和運營者提供實質性的參考建議，幫助他們優化遊戲設計與運營策略。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zh-TW">
                <a:solidFill>
                  <a:schemeClr val="lt1"/>
                </a:solidFill>
              </a:rPr>
              <a:t>目標族群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77" name="Google Shape;177;p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zh-TW">
                <a:solidFill>
                  <a:schemeClr val="lt1"/>
                </a:solidFill>
              </a:rPr>
              <a:t>遊戲玩家</a:t>
            </a:r>
            <a:endParaRPr>
              <a:solidFill>
                <a:schemeClr val="lt1"/>
              </a:solidFill>
            </a:endParaRPr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</a:pPr>
            <a:r>
              <a:rPr lang="zh-TW">
                <a:solidFill>
                  <a:schemeClr val="lt1"/>
                </a:solidFill>
              </a:rPr>
              <a:t>找出一個健康的好遊戲來玩</a:t>
            </a:r>
            <a:endParaRPr>
              <a:solidFill>
                <a:schemeClr val="lt1"/>
              </a:solidFill>
            </a:endParaRPr>
          </a:p>
          <a:p>
            <a:pPr indent="0" lvl="0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zh-TW">
                <a:solidFill>
                  <a:schemeClr val="lt1"/>
                </a:solidFill>
              </a:rPr>
              <a:t>遊戲公司</a:t>
            </a:r>
            <a:endParaRPr>
              <a:solidFill>
                <a:schemeClr val="lt1"/>
              </a:solidFill>
            </a:endParaRPr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</a:pPr>
            <a:r>
              <a:rPr lang="zh-TW">
                <a:solidFill>
                  <a:schemeClr val="lt1"/>
                </a:solidFill>
              </a:rPr>
              <a:t>制定遊戲營運策略</a:t>
            </a:r>
            <a:endParaRPr>
              <a:solidFill>
                <a:schemeClr val="lt1"/>
              </a:solidFill>
            </a:endParaRPr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</a:pPr>
            <a:r>
              <a:rPr lang="zh-TW">
                <a:solidFill>
                  <a:schemeClr val="lt1"/>
                </a:solidFill>
              </a:rPr>
              <a:t>營收 vs 留存 平衡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zh-TW">
                <a:solidFill>
                  <a:schemeClr val="lt1"/>
                </a:solidFill>
              </a:rPr>
              <a:t>研究方法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83" name="Google Shape;183;p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zh-TW">
                <a:solidFill>
                  <a:schemeClr val="lt1"/>
                </a:solidFill>
              </a:rPr>
              <a:t>資料爬蟲： bs4、selenium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zh-TW">
                <a:solidFill>
                  <a:schemeClr val="lt1"/>
                </a:solidFill>
              </a:rPr>
              <a:t>資料清洗：  python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zh-TW">
                <a:solidFill>
                  <a:schemeClr val="lt1"/>
                </a:solidFill>
              </a:rPr>
              <a:t>數據分析： python pandas、Spark DataFrame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zh-TW">
                <a:solidFill>
                  <a:schemeClr val="lt1"/>
                </a:solidFill>
              </a:rPr>
              <a:t>模型建置： SparkML、cuML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zh-TW">
                <a:solidFill>
                  <a:schemeClr val="lt1"/>
                </a:solidFill>
              </a:rPr>
              <a:t>Hadoop叢集 : k8s、hadoop、spark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zh-TW">
                <a:solidFill>
                  <a:schemeClr val="lt1"/>
                </a:solidFill>
              </a:rPr>
              <a:t>PYTHON 環境建置： flask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zh-TW">
                <a:solidFill>
                  <a:schemeClr val="lt1"/>
                </a:solidFill>
              </a:rPr>
              <a:t>資料呈現： seaborn 、tableau …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zh-TW">
                <a:solidFill>
                  <a:schemeClr val="lt1"/>
                </a:solidFill>
              </a:rPr>
              <a:t>網頁/視覺化:  HTML/CSS/Vue.js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877eb3b42f_0_10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lt1"/>
                </a:solidFill>
              </a:rPr>
              <a:t>目標結果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89" name="Google Shape;189;g2877eb3b42f_0_105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0" name="Google Shape;190;g2877eb3b42f_0_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3575" y="1614276"/>
            <a:ext cx="10393902" cy="4562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6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b="1" lang="zh-TW">
                <a:solidFill>
                  <a:schemeClr val="lt1"/>
                </a:solidFill>
              </a:rPr>
              <a:t>Steam 折扣預測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96" name="Google Shape;196;p6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fd8d5585ff_0_1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zh-TW">
                <a:solidFill>
                  <a:schemeClr val="lt1"/>
                </a:solidFill>
              </a:rPr>
              <a:t>引言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02" name="Google Shape;202;g2fd8d5585ff_0_1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92100" lvl="0" marL="2286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zh-TW">
                <a:solidFill>
                  <a:schemeClr val="lt1"/>
                </a:solidFill>
              </a:rPr>
              <a:t>消費者往往具有強烈的價格敏感性，且多數喜歡等待折扣活動</a:t>
            </a:r>
            <a:r>
              <a:rPr lang="zh-TW">
                <a:solidFill>
                  <a:schemeClr val="lt1"/>
                </a:solidFill>
              </a:rPr>
              <a:t>來</a:t>
            </a:r>
            <a:r>
              <a:rPr lang="zh-TW">
                <a:solidFill>
                  <a:schemeClr val="lt1"/>
                </a:solidFill>
              </a:rPr>
              <a:t>購買遊戲，這種現象稱為“消費者的貪小便宜習性”。用戶傾向於在促銷期間進行購買，不僅體現了對價格的關注，也反映了消費者行為中普遍存在的“折扣心態”。</a:t>
            </a:r>
            <a:endParaRPr>
              <a:solidFill>
                <a:schemeClr val="lt1"/>
              </a:solidFill>
            </a:endParaRPr>
          </a:p>
          <a:p>
            <a:pPr indent="-228600" lvl="0" marL="228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</a:pPr>
            <a:r>
              <a:rPr lang="zh-TW">
                <a:solidFill>
                  <a:schemeClr val="lt1"/>
                </a:solidFill>
              </a:rPr>
              <a:t>然而，由於折扣活動的頻繁和價格波動的不確定性，如何有效預測遊戲的價格走勢和折扣模式，成為許多消費者關注的議題。</a:t>
            </a:r>
            <a:endParaRPr>
              <a:solidFill>
                <a:schemeClr val="lt1"/>
              </a:solidFill>
            </a:endParaRPr>
          </a:p>
          <a:p>
            <a:pPr indent="0" lvl="0" marL="2286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1" marL="457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zh-TW">
                <a:solidFill>
                  <a:schemeClr val="lt1"/>
                </a:solidFill>
              </a:rPr>
              <a:t>研究背景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08" name="Google Shape;208;p7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zh-TW">
                <a:solidFill>
                  <a:schemeClr val="lt1"/>
                </a:solidFill>
              </a:rPr>
              <a:t>為什麼選擇 Steam 平台</a:t>
            </a:r>
            <a:endParaRPr>
              <a:solidFill>
                <a:schemeClr val="lt1"/>
              </a:solidFill>
            </a:endParaRPr>
          </a:p>
          <a:p>
            <a:pPr indent="-203200" lvl="1" marL="685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</a:pPr>
            <a:r>
              <a:rPr lang="zh-TW">
                <a:solidFill>
                  <a:schemeClr val="lt1"/>
                </a:solidFill>
              </a:rPr>
              <a:t>Steam作為全球最大的數位遊戲平台之一，擁有數億用戶，其使用者涵蓋了廣泛的年齡、國籍與遊戲喜好</a:t>
            </a:r>
            <a:r>
              <a:rPr lang="zh-TW">
                <a:solidFill>
                  <a:schemeClr val="lt1"/>
                </a:solidFill>
              </a:rPr>
              <a:t>，成為遊戲開發者和發行商的重要銷售渠道。</a:t>
            </a:r>
            <a:endParaRPr>
              <a:solidFill>
                <a:schemeClr val="lt1"/>
              </a:solidFill>
            </a:endParaRPr>
          </a:p>
          <a:p>
            <a:pPr indent="-203200" lvl="1" marL="685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</a:pPr>
            <a:r>
              <a:rPr lang="zh-TW">
                <a:solidFill>
                  <a:schemeClr val="lt1"/>
                </a:solidFill>
              </a:rPr>
              <a:t>平台上頻繁舉辦的促銷活動，也進一步刺激了消費者的購買需求。</a:t>
            </a:r>
            <a:endParaRPr>
              <a:solidFill>
                <a:schemeClr val="lt1"/>
              </a:solidFill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zh-TW">
                <a:solidFill>
                  <a:schemeClr val="lt1"/>
                </a:solidFill>
              </a:rPr>
              <a:t>研究目的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14" name="Google Shape;214;p8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lt1"/>
                </a:solidFill>
              </a:rPr>
              <a:t>決定是否給予折扣的幾個可能因素:</a:t>
            </a:r>
            <a:endParaRPr>
              <a:solidFill>
                <a:schemeClr val="lt1"/>
              </a:solidFill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zh-TW">
                <a:solidFill>
                  <a:schemeClr val="lt1"/>
                </a:solidFill>
              </a:rPr>
              <a:t>遊戲類型(是否持續更新遊戲內容、遊戲內購或是有DLC)</a:t>
            </a:r>
            <a:endParaRPr>
              <a:solidFill>
                <a:schemeClr val="lt1"/>
              </a:solidFill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zh-TW">
                <a:solidFill>
                  <a:schemeClr val="lt1"/>
                </a:solidFill>
              </a:rPr>
              <a:t>遊戲上架時間(剛上架的遊戲大多不會有折扣)</a:t>
            </a:r>
            <a:endParaRPr>
              <a:solidFill>
                <a:schemeClr val="lt1"/>
              </a:solidFill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zh-TW">
                <a:solidFill>
                  <a:schemeClr val="lt1"/>
                </a:solidFill>
              </a:rPr>
              <a:t>過去的折扣紀錄</a:t>
            </a:r>
            <a:endParaRPr>
              <a:solidFill>
                <a:schemeClr val="lt1"/>
              </a:solidFill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zh-TW">
                <a:solidFill>
                  <a:schemeClr val="lt1"/>
                </a:solidFill>
              </a:rPr>
              <a:t>遊戲銷售量</a:t>
            </a:r>
            <a:endParaRPr>
              <a:solidFill>
                <a:schemeClr val="lt1"/>
              </a:solidFill>
            </a:endParaRPr>
          </a:p>
          <a:p>
            <a:pPr indent="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lt1"/>
                </a:solidFill>
              </a:rPr>
              <a:t>透過</a:t>
            </a:r>
            <a:r>
              <a:rPr lang="zh-TW">
                <a:solidFill>
                  <a:schemeClr val="lt1"/>
                </a:solidFill>
              </a:rPr>
              <a:t>歷史折扣紀錄以及steam各遊戲基本features 預測未來遊戲的折扣可能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zh-TW">
                <a:solidFill>
                  <a:schemeClr val="lt1"/>
                </a:solidFill>
              </a:rPr>
              <a:t>目標族群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20" name="Google Shape;220;p9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zh-TW">
                <a:solidFill>
                  <a:schemeClr val="lt1"/>
                </a:solidFill>
              </a:rPr>
              <a:t>steam </a:t>
            </a:r>
            <a:r>
              <a:rPr lang="zh-TW">
                <a:solidFill>
                  <a:schemeClr val="lt1"/>
                </a:solidFill>
              </a:rPr>
              <a:t>平台的所有使用者</a:t>
            </a:r>
            <a:endParaRPr>
              <a:solidFill>
                <a:schemeClr val="lt1"/>
              </a:solidFill>
            </a:endParaRPr>
          </a:p>
          <a:p>
            <a:pPr indent="-228600" lvl="1" marL="685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</a:pPr>
            <a:r>
              <a:rPr lang="zh-TW">
                <a:solidFill>
                  <a:schemeClr val="lt1"/>
                </a:solidFill>
              </a:rPr>
              <a:t>決定是否要等待折扣時在購買遊戲</a:t>
            </a:r>
            <a:endParaRPr>
              <a:solidFill>
                <a:schemeClr val="lt1"/>
              </a:solidFill>
            </a:endParaRPr>
          </a:p>
          <a:p>
            <a:pPr indent="0" lvl="0" marL="685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</a:pPr>
            <a:r>
              <a:rPr lang="zh-TW">
                <a:solidFill>
                  <a:schemeClr val="lt1"/>
                </a:solidFill>
              </a:rPr>
              <a:t>其他遊戲發售平台(Epic Games、PlayStation、Xbox等)</a:t>
            </a:r>
            <a:endParaRPr>
              <a:solidFill>
                <a:schemeClr val="lt1"/>
              </a:solidFill>
            </a:endParaRPr>
          </a:p>
          <a:p>
            <a:pPr indent="-228600" lvl="1" marL="685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</a:pPr>
            <a:r>
              <a:rPr lang="zh-TW">
                <a:solidFill>
                  <a:schemeClr val="lt1"/>
                </a:solidFill>
              </a:rPr>
              <a:t>為了保持平台進爭力及避免客戶流失，是否需要同步推出折扣或是以其他方式(出獨占遊戲或限時優惠)來保持市場競爭力。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877eb3b42f_0_34"/>
          <p:cNvSpPr txBox="1"/>
          <p:nvPr/>
        </p:nvSpPr>
        <p:spPr>
          <a:xfrm>
            <a:off x="7477325" y="256797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g2877eb3b42f_0_34"/>
          <p:cNvSpPr txBox="1"/>
          <p:nvPr>
            <p:ph idx="4294967295" type="title"/>
          </p:nvPr>
        </p:nvSpPr>
        <p:spPr>
          <a:xfrm>
            <a:off x="5596475" y="2473250"/>
            <a:ext cx="5220900" cy="1720200"/>
          </a:xfrm>
          <a:prstGeom prst="rect">
            <a:avLst/>
          </a:prstGeom>
          <a:solidFill>
            <a:srgbClr val="26292E"/>
          </a:solidFill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lt1"/>
                </a:solidFill>
              </a:rPr>
              <a:t>首周銷量 : 1000萬套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lt1"/>
                </a:solidFill>
              </a:rPr>
              <a:t>最高在線人數 : 240萬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zh-TW">
                <a:solidFill>
                  <a:schemeClr val="lt1"/>
                </a:solidFill>
              </a:rPr>
              <a:t>研究方法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26" name="Google Shape;226;p10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zh-TW">
                <a:solidFill>
                  <a:schemeClr val="lt1"/>
                </a:solidFill>
              </a:rPr>
              <a:t>資料爬蟲： bs4、selenium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zh-TW">
                <a:solidFill>
                  <a:schemeClr val="lt1"/>
                </a:solidFill>
              </a:rPr>
              <a:t>資料清洗：  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zh-TW">
                <a:solidFill>
                  <a:schemeClr val="lt1"/>
                </a:solidFill>
              </a:rPr>
              <a:t>PYTHON 環境建置： flask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zh-TW">
                <a:solidFill>
                  <a:schemeClr val="lt1"/>
                </a:solidFill>
              </a:rPr>
              <a:t>Hadoop叢集 : k8s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zh-TW">
                <a:solidFill>
                  <a:schemeClr val="lt1"/>
                </a:solidFill>
              </a:rPr>
              <a:t>模型建置： 淺層、深層模型  就還沒學到 ㄐㄅ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zh-TW">
                <a:solidFill>
                  <a:schemeClr val="lt1"/>
                </a:solidFill>
              </a:rPr>
              <a:t>數據分析： 就分析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zh-TW">
                <a:solidFill>
                  <a:schemeClr val="lt1"/>
                </a:solidFill>
              </a:rPr>
              <a:t>資料呈現： seaborn 、tableau …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zh-TW">
                <a:solidFill>
                  <a:schemeClr val="lt1"/>
                </a:solidFill>
              </a:rPr>
              <a:t>網頁/視覺化: 再說</a:t>
            </a:r>
            <a:endParaRPr>
              <a:solidFill>
                <a:schemeClr val="lt1"/>
              </a:solidFill>
            </a:endParaRPr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877eb3b42f_0_44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lt1"/>
                </a:solidFill>
              </a:rPr>
              <a:t>遊戲為未來市場趨勢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96" name="Google Shape;96;g2877eb3b42f_0_44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"/>
          <p:cNvSpPr txBox="1"/>
          <p:nvPr>
            <p:ph type="ctrTitle"/>
          </p:nvPr>
        </p:nvSpPr>
        <p:spPr>
          <a:xfrm>
            <a:off x="1524000" y="1688838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b="1" lang="zh-TW">
                <a:solidFill>
                  <a:schemeClr val="lt1"/>
                </a:solidFill>
              </a:rPr>
              <a:t>玩家留存率預測 (steam服務型遊戲)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877eb3b42f_0_7"/>
          <p:cNvSpPr txBox="1"/>
          <p:nvPr>
            <p:ph type="title"/>
          </p:nvPr>
        </p:nvSpPr>
        <p:spPr>
          <a:xfrm>
            <a:off x="543625" y="3349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lt1"/>
                </a:solidFill>
              </a:rPr>
              <a:t>何謂服務型遊戲?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07" name="Google Shape;107;g2877eb3b42f_0_7"/>
          <p:cNvSpPr/>
          <p:nvPr/>
        </p:nvSpPr>
        <p:spPr>
          <a:xfrm>
            <a:off x="2117400" y="1985951"/>
            <a:ext cx="510300" cy="487800"/>
          </a:xfrm>
          <a:prstGeom prst="roundRect">
            <a:avLst>
              <a:gd fmla="val 6667" name="adj"/>
            </a:avLst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g2877eb3b42f_0_7"/>
          <p:cNvSpPr/>
          <p:nvPr/>
        </p:nvSpPr>
        <p:spPr>
          <a:xfrm>
            <a:off x="2318020" y="2067233"/>
            <a:ext cx="109200" cy="3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2650"/>
              <a:buFont typeface="Anton"/>
              <a:buNone/>
            </a:pPr>
            <a:r>
              <a:rPr b="0" i="0" lang="zh-TW" sz="2650" u="none" cap="none" strike="noStrike">
                <a:solidFill>
                  <a:srgbClr val="E0D6DE"/>
                </a:solidFill>
                <a:latin typeface="Anton"/>
                <a:ea typeface="Anton"/>
                <a:cs typeface="Anton"/>
                <a:sym typeface="Anton"/>
              </a:rPr>
              <a:t>1</a:t>
            </a:r>
            <a:endParaRPr b="0" i="0" sz="2650" u="none" cap="none" strike="noStrike"/>
          </a:p>
        </p:txBody>
      </p:sp>
      <p:sp>
        <p:nvSpPr>
          <p:cNvPr id="109" name="Google Shape;109;g2877eb3b42f_0_7"/>
          <p:cNvSpPr/>
          <p:nvPr/>
        </p:nvSpPr>
        <p:spPr>
          <a:xfrm>
            <a:off x="2854514" y="1985951"/>
            <a:ext cx="2835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2200"/>
              <a:buFont typeface="Anton"/>
              <a:buNone/>
            </a:pPr>
            <a:r>
              <a:rPr b="0" i="0" lang="zh-TW" sz="2200" u="none" cap="none" strike="noStrike">
                <a:solidFill>
                  <a:srgbClr val="E0D6DE"/>
                </a:solidFill>
                <a:latin typeface="Anton"/>
                <a:ea typeface="Anton"/>
                <a:cs typeface="Anton"/>
                <a:sym typeface="Anton"/>
              </a:rPr>
              <a:t>持續更新</a:t>
            </a:r>
            <a:endParaRPr b="0" i="0" sz="2200" u="none" cap="none" strike="noStrike"/>
          </a:p>
        </p:txBody>
      </p:sp>
      <p:sp>
        <p:nvSpPr>
          <p:cNvPr id="110" name="Google Shape;110;g2877eb3b42f_0_7"/>
          <p:cNvSpPr/>
          <p:nvPr/>
        </p:nvSpPr>
        <p:spPr>
          <a:xfrm>
            <a:off x="2854514" y="2454862"/>
            <a:ext cx="2927700" cy="13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750"/>
              <a:buFont typeface="Fira Sans"/>
              <a:buNone/>
            </a:pPr>
            <a:r>
              <a:rPr b="0" i="0" lang="zh-TW" sz="1750" u="none" cap="none" strike="noStrike">
                <a:solidFill>
                  <a:srgbClr val="E0D6DE"/>
                </a:solidFill>
                <a:latin typeface="Fira Sans"/>
                <a:ea typeface="Fira Sans"/>
                <a:cs typeface="Fira Sans"/>
                <a:sym typeface="Fira Sans"/>
              </a:rPr>
              <a:t>定期推出新內</a:t>
            </a:r>
            <a:r>
              <a:rPr b="0" i="0" lang="zh-TW" sz="1750" u="none" cap="none" strike="noStrike">
                <a:solidFill>
                  <a:srgbClr val="E0D6DE"/>
                </a:solidFill>
                <a:latin typeface="Fira Sans"/>
                <a:ea typeface="Fira Sans"/>
                <a:cs typeface="Fira Sans"/>
                <a:sym typeface="Fira Sans"/>
              </a:rPr>
              <a:t>容，例如新的關卡、角色、活動和功能</a:t>
            </a:r>
            <a:endParaRPr b="0" i="0" sz="1750" u="none" cap="none" strike="noStrike"/>
          </a:p>
        </p:txBody>
      </p:sp>
      <p:sp>
        <p:nvSpPr>
          <p:cNvPr id="111" name="Google Shape;111;g2877eb3b42f_0_7"/>
          <p:cNvSpPr/>
          <p:nvPr/>
        </p:nvSpPr>
        <p:spPr>
          <a:xfrm>
            <a:off x="6009068" y="1985951"/>
            <a:ext cx="510300" cy="487800"/>
          </a:xfrm>
          <a:prstGeom prst="roundRect">
            <a:avLst>
              <a:gd fmla="val 6667" name="adj"/>
            </a:avLst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g2877eb3b42f_0_7"/>
          <p:cNvSpPr/>
          <p:nvPr/>
        </p:nvSpPr>
        <p:spPr>
          <a:xfrm>
            <a:off x="6181826" y="2067233"/>
            <a:ext cx="164700" cy="3252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2650"/>
              <a:buFont typeface="Anton"/>
              <a:buNone/>
            </a:pPr>
            <a:r>
              <a:rPr b="0" i="0" lang="zh-TW" sz="2650" u="none" cap="none" strike="noStrike">
                <a:solidFill>
                  <a:srgbClr val="E0D6DE"/>
                </a:solidFill>
                <a:latin typeface="Anton"/>
                <a:ea typeface="Anton"/>
                <a:cs typeface="Anton"/>
                <a:sym typeface="Anton"/>
              </a:rPr>
              <a:t>2</a:t>
            </a:r>
            <a:endParaRPr b="0" i="0" sz="2650" u="none" cap="none" strike="noStrike"/>
          </a:p>
        </p:txBody>
      </p:sp>
      <p:sp>
        <p:nvSpPr>
          <p:cNvPr id="113" name="Google Shape;113;g2877eb3b42f_0_7"/>
          <p:cNvSpPr/>
          <p:nvPr/>
        </p:nvSpPr>
        <p:spPr>
          <a:xfrm>
            <a:off x="6746182" y="1985951"/>
            <a:ext cx="2835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2200"/>
              <a:buFont typeface="Anton"/>
              <a:buNone/>
            </a:pPr>
            <a:r>
              <a:rPr b="0" i="0" lang="zh-TW" sz="2200" u="none" cap="none" strike="noStrike">
                <a:solidFill>
                  <a:srgbClr val="E0D6DE"/>
                </a:solidFill>
                <a:latin typeface="Anton"/>
                <a:ea typeface="Anton"/>
                <a:cs typeface="Anton"/>
                <a:sym typeface="Anton"/>
              </a:rPr>
              <a:t>社群互動</a:t>
            </a:r>
            <a:endParaRPr b="0" i="0" sz="2200" u="none" cap="none" strike="noStrike"/>
          </a:p>
        </p:txBody>
      </p:sp>
      <p:sp>
        <p:nvSpPr>
          <p:cNvPr id="114" name="Google Shape;114;g2877eb3b42f_0_7"/>
          <p:cNvSpPr/>
          <p:nvPr/>
        </p:nvSpPr>
        <p:spPr>
          <a:xfrm>
            <a:off x="6746182" y="2454862"/>
            <a:ext cx="2927700" cy="10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750"/>
              <a:buFont typeface="Fira Sans"/>
              <a:buNone/>
            </a:pPr>
            <a:r>
              <a:rPr b="0" i="0" lang="zh-TW" sz="1750" u="none" cap="none" strike="noStrike">
                <a:solidFill>
                  <a:srgbClr val="E0D6DE"/>
                </a:solidFill>
                <a:latin typeface="Fira Sans"/>
                <a:ea typeface="Fira Sans"/>
                <a:cs typeface="Fira Sans"/>
                <a:sym typeface="Fira Sans"/>
              </a:rPr>
              <a:t>鼓勵</a:t>
            </a:r>
            <a:r>
              <a:rPr b="0" i="0" lang="zh-TW" sz="1750" u="none" cap="none" strike="noStrike">
                <a:solidFill>
                  <a:srgbClr val="E0D6DE"/>
                </a:solidFill>
                <a:latin typeface="Fira Sans"/>
                <a:ea typeface="Fira Sans"/>
                <a:cs typeface="Fira Sans"/>
                <a:sym typeface="Fira Sans"/>
              </a:rPr>
              <a:t>玩家之間的社群互動，例如合作、競爭、交流，建立玩家社群。</a:t>
            </a:r>
            <a:endParaRPr b="0" i="0" sz="1750" u="none" cap="none" strike="noStrike"/>
          </a:p>
        </p:txBody>
      </p:sp>
      <p:sp>
        <p:nvSpPr>
          <p:cNvPr id="115" name="Google Shape;115;g2877eb3b42f_0_7"/>
          <p:cNvSpPr/>
          <p:nvPr/>
        </p:nvSpPr>
        <p:spPr>
          <a:xfrm>
            <a:off x="2155175" y="3935331"/>
            <a:ext cx="510300" cy="487800"/>
          </a:xfrm>
          <a:prstGeom prst="roundRect">
            <a:avLst>
              <a:gd fmla="val 6667" name="adj"/>
            </a:avLst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g2877eb3b42f_0_7"/>
          <p:cNvSpPr/>
          <p:nvPr/>
        </p:nvSpPr>
        <p:spPr>
          <a:xfrm>
            <a:off x="2327934" y="4016613"/>
            <a:ext cx="164700" cy="3252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2650"/>
              <a:buFont typeface="Anton"/>
              <a:buNone/>
            </a:pPr>
            <a:r>
              <a:rPr b="0" i="0" lang="zh-TW" sz="2650" u="none" cap="none" strike="noStrike">
                <a:solidFill>
                  <a:srgbClr val="E0D6DE"/>
                </a:solidFill>
                <a:latin typeface="Anton"/>
                <a:ea typeface="Anton"/>
                <a:cs typeface="Anton"/>
                <a:sym typeface="Anton"/>
              </a:rPr>
              <a:t>3</a:t>
            </a:r>
            <a:endParaRPr b="0" i="0" sz="2650" u="none" cap="none" strike="noStrike"/>
          </a:p>
        </p:txBody>
      </p:sp>
      <p:sp>
        <p:nvSpPr>
          <p:cNvPr id="117" name="Google Shape;117;g2877eb3b42f_0_7"/>
          <p:cNvSpPr/>
          <p:nvPr/>
        </p:nvSpPr>
        <p:spPr>
          <a:xfrm>
            <a:off x="2892289" y="3935331"/>
            <a:ext cx="2835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2200"/>
              <a:buFont typeface="Anton"/>
              <a:buNone/>
            </a:pPr>
            <a:r>
              <a:rPr b="0" i="0" lang="zh-TW" sz="2200" u="none" cap="none" strike="noStrike">
                <a:solidFill>
                  <a:srgbClr val="E0D6DE"/>
                </a:solidFill>
                <a:latin typeface="Anton"/>
                <a:ea typeface="Anton"/>
                <a:cs typeface="Anton"/>
                <a:sym typeface="Anton"/>
              </a:rPr>
              <a:t>微交易</a:t>
            </a:r>
            <a:endParaRPr b="0" i="0" sz="2200" u="none" cap="none" strike="noStrike"/>
          </a:p>
        </p:txBody>
      </p:sp>
      <p:sp>
        <p:nvSpPr>
          <p:cNvPr id="118" name="Google Shape;118;g2877eb3b42f_0_7"/>
          <p:cNvSpPr/>
          <p:nvPr/>
        </p:nvSpPr>
        <p:spPr>
          <a:xfrm>
            <a:off x="2892289" y="4404241"/>
            <a:ext cx="2927700" cy="13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750"/>
              <a:buFont typeface="Fira Sans"/>
              <a:buNone/>
            </a:pPr>
            <a:r>
              <a:rPr b="0" i="0" lang="zh-TW" sz="1750" u="none" cap="none" strike="noStrike">
                <a:solidFill>
                  <a:srgbClr val="E0D6DE"/>
                </a:solidFill>
                <a:latin typeface="Fira Sans"/>
                <a:ea typeface="Fira Sans"/>
                <a:cs typeface="Fira Sans"/>
                <a:sym typeface="Fira Sans"/>
              </a:rPr>
              <a:t>通常會提供微交易系統，讓玩家可以購買遊戲內的虛擬物品或服務，以增強遊戲體驗。</a:t>
            </a:r>
            <a:endParaRPr b="0" i="0" sz="1750" u="none" cap="none" strike="noStrike"/>
          </a:p>
        </p:txBody>
      </p:sp>
      <p:sp>
        <p:nvSpPr>
          <p:cNvPr id="119" name="Google Shape;119;g2877eb3b42f_0_7"/>
          <p:cNvSpPr/>
          <p:nvPr/>
        </p:nvSpPr>
        <p:spPr>
          <a:xfrm>
            <a:off x="6046843" y="3935331"/>
            <a:ext cx="510300" cy="487800"/>
          </a:xfrm>
          <a:prstGeom prst="roundRect">
            <a:avLst>
              <a:gd fmla="val 6667" name="adj"/>
            </a:avLst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g2877eb3b42f_0_7"/>
          <p:cNvSpPr/>
          <p:nvPr/>
        </p:nvSpPr>
        <p:spPr>
          <a:xfrm>
            <a:off x="6219601" y="4016613"/>
            <a:ext cx="164700" cy="3252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2650"/>
              <a:buFont typeface="Anton"/>
              <a:buNone/>
            </a:pPr>
            <a:r>
              <a:rPr b="0" i="0" lang="zh-TW" sz="2650" u="none" cap="none" strike="noStrike">
                <a:solidFill>
                  <a:srgbClr val="E0D6DE"/>
                </a:solidFill>
                <a:latin typeface="Anton"/>
                <a:ea typeface="Anton"/>
                <a:cs typeface="Anton"/>
                <a:sym typeface="Anton"/>
              </a:rPr>
              <a:t>4</a:t>
            </a:r>
            <a:endParaRPr b="0" i="0" sz="2650" u="none" cap="none" strike="noStrike"/>
          </a:p>
        </p:txBody>
      </p:sp>
      <p:sp>
        <p:nvSpPr>
          <p:cNvPr id="121" name="Google Shape;121;g2877eb3b42f_0_7"/>
          <p:cNvSpPr/>
          <p:nvPr/>
        </p:nvSpPr>
        <p:spPr>
          <a:xfrm>
            <a:off x="6783957" y="3935331"/>
            <a:ext cx="2835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2200"/>
              <a:buFont typeface="Anton"/>
              <a:buNone/>
            </a:pPr>
            <a:r>
              <a:rPr b="0" i="0" lang="zh-TW" sz="2200" u="none" cap="none" strike="noStrike">
                <a:solidFill>
                  <a:srgbClr val="E0D6DE"/>
                </a:solidFill>
                <a:latin typeface="Anton"/>
                <a:ea typeface="Anton"/>
                <a:cs typeface="Anton"/>
                <a:sym typeface="Anton"/>
              </a:rPr>
              <a:t>營運模式</a:t>
            </a:r>
            <a:endParaRPr b="0" i="0" sz="2200" u="none" cap="none" strike="noStrike"/>
          </a:p>
        </p:txBody>
      </p:sp>
      <p:sp>
        <p:nvSpPr>
          <p:cNvPr id="122" name="Google Shape;122;g2877eb3b42f_0_7"/>
          <p:cNvSpPr/>
          <p:nvPr/>
        </p:nvSpPr>
        <p:spPr>
          <a:xfrm>
            <a:off x="6783957" y="4404241"/>
            <a:ext cx="2927700" cy="13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750"/>
              <a:buFont typeface="Fira Sans"/>
              <a:buNone/>
            </a:pPr>
            <a:r>
              <a:rPr b="0" i="0" lang="zh-TW" sz="1750" u="none" cap="none" strike="noStrike">
                <a:solidFill>
                  <a:srgbClr val="E0D6DE"/>
                </a:solidFill>
                <a:latin typeface="Fira Sans"/>
                <a:ea typeface="Fira Sans"/>
                <a:cs typeface="Fira Sans"/>
                <a:sym typeface="Fira Sans"/>
              </a:rPr>
              <a:t>服務型遊戲通常採用免費遊玩模式，</a:t>
            </a:r>
            <a:r>
              <a:rPr lang="zh-TW" sz="1750">
                <a:solidFill>
                  <a:srgbClr val="E0D6DE"/>
                </a:solidFill>
                <a:latin typeface="Fira Sans"/>
                <a:ea typeface="Fira Sans"/>
                <a:cs typeface="Fira Sans"/>
                <a:sym typeface="Fira Sans"/>
              </a:rPr>
              <a:t>或少量付費購買遊戲本體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877eb3b42f_0_0"/>
          <p:cNvSpPr txBox="1"/>
          <p:nvPr>
            <p:ph type="title"/>
          </p:nvPr>
        </p:nvSpPr>
        <p:spPr>
          <a:xfrm>
            <a:off x="1676400" y="467027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>
                <a:solidFill>
                  <a:schemeClr val="lt1"/>
                </a:solidFill>
              </a:rPr>
              <a:t>1.5億美元打水漂...</a:t>
            </a:r>
            <a:endParaRPr sz="3600">
              <a:solidFill>
                <a:schemeClr val="lt1"/>
              </a:solidFill>
            </a:endParaRPr>
          </a:p>
        </p:txBody>
      </p:sp>
      <p:pic>
        <p:nvPicPr>
          <p:cNvPr id="128" name="Google Shape;128;g2877eb3b42f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672" y="734888"/>
            <a:ext cx="5536975" cy="351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g2877eb3b42f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43574" y="782512"/>
            <a:ext cx="3860049" cy="57914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877eb3b42f_0_49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lt1"/>
                </a:solidFill>
              </a:rPr>
              <a:t>如何定義服務型遊戲</a:t>
            </a:r>
            <a:endParaRPr/>
          </a:p>
        </p:txBody>
      </p:sp>
      <p:grpSp>
        <p:nvGrpSpPr>
          <p:cNvPr id="135" name="Google Shape;135;g2877eb3b42f_0_49"/>
          <p:cNvGrpSpPr/>
          <p:nvPr/>
        </p:nvGrpSpPr>
        <p:grpSpPr>
          <a:xfrm>
            <a:off x="1541540" y="2586061"/>
            <a:ext cx="4196400" cy="2032800"/>
            <a:chOff x="1284740" y="2986361"/>
            <a:chExt cx="4196400" cy="2032800"/>
          </a:xfrm>
        </p:grpSpPr>
        <p:sp>
          <p:nvSpPr>
            <p:cNvPr id="136" name="Google Shape;136;g2877eb3b42f_0_49"/>
            <p:cNvSpPr/>
            <p:nvPr/>
          </p:nvSpPr>
          <p:spPr>
            <a:xfrm>
              <a:off x="1284740" y="2986361"/>
              <a:ext cx="4196400" cy="2032800"/>
            </a:xfrm>
            <a:prstGeom prst="roundRect">
              <a:avLst>
                <a:gd fmla="val 1674" name="adj"/>
              </a:avLst>
            </a:pr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g2877eb3b42f_0_49"/>
            <p:cNvSpPr/>
            <p:nvPr/>
          </p:nvSpPr>
          <p:spPr>
            <a:xfrm>
              <a:off x="1511554" y="3213175"/>
              <a:ext cx="2835300" cy="354300"/>
            </a:xfrm>
            <a:prstGeom prst="rect">
              <a:avLst/>
            </a:prstGeom>
            <a:solidFill>
              <a:srgbClr val="3D85C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0D6DE"/>
                </a:buClr>
                <a:buSzPts val="2200"/>
                <a:buFont typeface="Anton"/>
                <a:buNone/>
              </a:pPr>
              <a:r>
                <a:rPr b="1" lang="zh-TW" sz="2200">
                  <a:solidFill>
                    <a:srgbClr val="E0D6DE"/>
                  </a:solidFill>
                  <a:latin typeface="Anton"/>
                  <a:ea typeface="Anton"/>
                  <a:cs typeface="Anton"/>
                  <a:sym typeface="Anton"/>
                </a:rPr>
                <a:t>多人遊戲特性</a:t>
              </a:r>
              <a:endParaRPr b="1" i="0" sz="2200" u="none" cap="none" strike="noStrike"/>
            </a:p>
          </p:txBody>
        </p:sp>
        <p:sp>
          <p:nvSpPr>
            <p:cNvPr id="138" name="Google Shape;138;g2877eb3b42f_0_49"/>
            <p:cNvSpPr/>
            <p:nvPr/>
          </p:nvSpPr>
          <p:spPr>
            <a:xfrm>
              <a:off x="1511554" y="3703593"/>
              <a:ext cx="3742800" cy="1088700"/>
            </a:xfrm>
            <a:prstGeom prst="rect">
              <a:avLst/>
            </a:prstGeom>
            <a:solidFill>
              <a:srgbClr val="3D85C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62857"/>
                </a:lnSpc>
                <a:spcBef>
                  <a:spcPts val="0"/>
                </a:spcBef>
                <a:spcAft>
                  <a:spcPts val="0"/>
                </a:spcAft>
                <a:buClr>
                  <a:srgbClr val="E0D6DE"/>
                </a:buClr>
                <a:buSzPts val="1750"/>
                <a:buFont typeface="Fira Sans"/>
                <a:buNone/>
              </a:pPr>
              <a:r>
                <a:rPr lang="zh-TW" sz="1750">
                  <a:solidFill>
                    <a:srgbClr val="E0D6DE"/>
                  </a:solidFill>
                  <a:latin typeface="Fira Sans"/>
                  <a:ea typeface="Fira Sans"/>
                  <a:cs typeface="Fira Sans"/>
                  <a:sym typeface="Fira Sans"/>
                </a:rPr>
                <a:t>標籤包括 Massively Multiplayer、Multiplayer。</a:t>
              </a:r>
              <a:endParaRPr b="0" i="0" sz="1750" u="none" cap="none" strike="noStrike"/>
            </a:p>
          </p:txBody>
        </p:sp>
      </p:grpSp>
      <p:grpSp>
        <p:nvGrpSpPr>
          <p:cNvPr id="139" name="Google Shape;139;g2877eb3b42f_0_49"/>
          <p:cNvGrpSpPr/>
          <p:nvPr/>
        </p:nvGrpSpPr>
        <p:grpSpPr>
          <a:xfrm>
            <a:off x="6229037" y="2586061"/>
            <a:ext cx="4196400" cy="2032800"/>
            <a:chOff x="6304562" y="2759536"/>
            <a:chExt cx="4196400" cy="2032800"/>
          </a:xfrm>
        </p:grpSpPr>
        <p:sp>
          <p:nvSpPr>
            <p:cNvPr id="140" name="Google Shape;140;g2877eb3b42f_0_49"/>
            <p:cNvSpPr/>
            <p:nvPr/>
          </p:nvSpPr>
          <p:spPr>
            <a:xfrm>
              <a:off x="6304562" y="2759536"/>
              <a:ext cx="4196400" cy="2032800"/>
            </a:xfrm>
            <a:prstGeom prst="roundRect">
              <a:avLst>
                <a:gd fmla="val 1674" name="adj"/>
              </a:avLst>
            </a:pr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g2877eb3b42f_0_49"/>
            <p:cNvSpPr/>
            <p:nvPr/>
          </p:nvSpPr>
          <p:spPr>
            <a:xfrm>
              <a:off x="6531376" y="2986350"/>
              <a:ext cx="2835300" cy="354300"/>
            </a:xfrm>
            <a:prstGeom prst="rect">
              <a:avLst/>
            </a:prstGeom>
            <a:solidFill>
              <a:srgbClr val="3D85C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0D6DE"/>
                </a:buClr>
                <a:buSzPts val="2200"/>
                <a:buFont typeface="Anton"/>
                <a:buNone/>
              </a:pPr>
              <a:r>
                <a:rPr b="1" lang="zh-TW" sz="2200">
                  <a:solidFill>
                    <a:srgbClr val="E0D6DE"/>
                  </a:solidFill>
                  <a:latin typeface="Anton"/>
                  <a:ea typeface="Anton"/>
                  <a:cs typeface="Anton"/>
                  <a:sym typeface="Anton"/>
                </a:rPr>
                <a:t>微交易系統</a:t>
              </a:r>
              <a:endParaRPr b="1" i="0" sz="2200" u="none" cap="none" strike="noStrike"/>
            </a:p>
          </p:txBody>
        </p:sp>
        <p:sp>
          <p:nvSpPr>
            <p:cNvPr id="142" name="Google Shape;142;g2877eb3b42f_0_49"/>
            <p:cNvSpPr/>
            <p:nvPr/>
          </p:nvSpPr>
          <p:spPr>
            <a:xfrm>
              <a:off x="6531376" y="3476768"/>
              <a:ext cx="3742800" cy="725700"/>
            </a:xfrm>
            <a:prstGeom prst="rect">
              <a:avLst/>
            </a:prstGeom>
            <a:solidFill>
              <a:srgbClr val="3D85C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62857"/>
                </a:lnSpc>
                <a:spcBef>
                  <a:spcPts val="0"/>
                </a:spcBef>
                <a:spcAft>
                  <a:spcPts val="0"/>
                </a:spcAft>
                <a:buClr>
                  <a:srgbClr val="E0D6DE"/>
                </a:buClr>
                <a:buSzPts val="1750"/>
                <a:buFont typeface="Fira Sans"/>
                <a:buNone/>
              </a:pPr>
              <a:r>
                <a:rPr lang="zh-TW" sz="1750">
                  <a:solidFill>
                    <a:srgbClr val="E0D6DE"/>
                  </a:solidFill>
                  <a:latin typeface="Fira Sans"/>
                  <a:ea typeface="Fira Sans"/>
                  <a:cs typeface="Fira Sans"/>
                  <a:sym typeface="Fira Sans"/>
                </a:rPr>
                <a:t>包含 in-app purchase，允許玩家在遊戲內購買虛擬物品或服務。或是有DLC</a:t>
              </a:r>
              <a:endParaRPr b="0" i="0" sz="1750" u="none" cap="none" strike="noStrike"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877eb3b42f_0_7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lt1"/>
                </a:solidFill>
              </a:rPr>
              <a:t>玩家留存率的重要性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48" name="Google Shape;148;g2877eb3b42f_0_70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877eb3b42f_0_76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lt1"/>
                </a:solidFill>
              </a:rPr>
              <a:t>資料收集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54" name="Google Shape;154;g2877eb3b42f_0_76"/>
          <p:cNvSpPr txBox="1"/>
          <p:nvPr>
            <p:ph idx="1" type="body"/>
          </p:nvPr>
        </p:nvSpPr>
        <p:spPr>
          <a:xfrm>
            <a:off x="838200" y="1825625"/>
            <a:ext cx="42381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lt1"/>
                </a:solidFill>
              </a:rPr>
              <a:t>Gamalytic API : 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lt1"/>
                </a:solidFill>
              </a:rPr>
              <a:t>遊戲基本資料 (</a:t>
            </a:r>
            <a:r>
              <a:rPr lang="zh-TW" sz="2400">
                <a:solidFill>
                  <a:schemeClr val="lt1"/>
                </a:solidFill>
              </a:rPr>
              <a:t>如類型、發行日期等</a:t>
            </a:r>
            <a:r>
              <a:rPr lang="zh-TW">
                <a:solidFill>
                  <a:schemeClr val="lt1"/>
                </a:solidFill>
              </a:rPr>
              <a:t>)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lt1"/>
                </a:solidFill>
              </a:rPr>
              <a:t>Steam chart : 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lt1"/>
                </a:solidFill>
              </a:rPr>
              <a:t>歷史在線人數 (歷史每月平均、峰值)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55" name="Google Shape;155;g2877eb3b42f_0_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71925" y="273575"/>
            <a:ext cx="2989475" cy="623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g2877eb3b42f_0_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47925" y="1035075"/>
            <a:ext cx="3095725" cy="4862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佈景主題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2024-09-03T04:57:19Z</dcterms:created>
  <dc:creator>student</dc:creator>
</cp:coreProperties>
</file>